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6.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ldMasterIdLst>
    <p:sldMasterId id="2147483648" r:id="rId1"/>
  </p:sldMasterIdLst>
  <p:notesMasterIdLst>
    <p:notesMasterId r:id="rId14"/>
  </p:notesMasterIdLst>
  <p:sldIdLst>
    <p:sldId id="256" r:id="rId2"/>
    <p:sldId id="257" r:id="rId3"/>
    <p:sldId id="268"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n-lt"/>
        <a:ea typeface="+mn-ea"/>
        <a:cs typeface="+mn-cs"/>
        <a:sym typeface="Times New Roman"/>
      </a:defRPr>
    </a:lvl1pPr>
    <a:lvl2pPr indent="228600" defTabSz="457200" latinLnBrk="0">
      <a:spcBef>
        <a:spcPts val="400"/>
      </a:spcBef>
      <a:defRPr sz="1200">
        <a:latin typeface="+mn-lt"/>
        <a:ea typeface="+mn-ea"/>
        <a:cs typeface="+mn-cs"/>
        <a:sym typeface="Times New Roman"/>
      </a:defRPr>
    </a:lvl2pPr>
    <a:lvl3pPr indent="457200" defTabSz="457200" latinLnBrk="0">
      <a:spcBef>
        <a:spcPts val="400"/>
      </a:spcBef>
      <a:defRPr sz="1200">
        <a:latin typeface="+mn-lt"/>
        <a:ea typeface="+mn-ea"/>
        <a:cs typeface="+mn-cs"/>
        <a:sym typeface="Times New Roman"/>
      </a:defRPr>
    </a:lvl3pPr>
    <a:lvl4pPr indent="685800" defTabSz="457200" latinLnBrk="0">
      <a:spcBef>
        <a:spcPts val="400"/>
      </a:spcBef>
      <a:defRPr sz="1200">
        <a:latin typeface="+mn-lt"/>
        <a:ea typeface="+mn-ea"/>
        <a:cs typeface="+mn-cs"/>
        <a:sym typeface="Times New Roman"/>
      </a:defRPr>
    </a:lvl4pPr>
    <a:lvl5pPr indent="914400" defTabSz="457200" latinLnBrk="0">
      <a:spcBef>
        <a:spcPts val="400"/>
      </a:spcBef>
      <a:defRPr sz="1200">
        <a:latin typeface="+mn-lt"/>
        <a:ea typeface="+mn-ea"/>
        <a:cs typeface="+mn-cs"/>
        <a:sym typeface="Times New Roman"/>
      </a:defRPr>
    </a:lvl5pPr>
    <a:lvl6pPr indent="1143000" defTabSz="457200" latinLnBrk="0">
      <a:spcBef>
        <a:spcPts val="400"/>
      </a:spcBef>
      <a:defRPr sz="1200">
        <a:latin typeface="+mn-lt"/>
        <a:ea typeface="+mn-ea"/>
        <a:cs typeface="+mn-cs"/>
        <a:sym typeface="Times New Roman"/>
      </a:defRPr>
    </a:lvl6pPr>
    <a:lvl7pPr indent="1371600" defTabSz="457200" latinLnBrk="0">
      <a:spcBef>
        <a:spcPts val="400"/>
      </a:spcBef>
      <a:defRPr sz="1200">
        <a:latin typeface="+mn-lt"/>
        <a:ea typeface="+mn-ea"/>
        <a:cs typeface="+mn-cs"/>
        <a:sym typeface="Times New Roman"/>
      </a:defRPr>
    </a:lvl7pPr>
    <a:lvl8pPr indent="1600200" defTabSz="457200" latinLnBrk="0">
      <a:spcBef>
        <a:spcPts val="400"/>
      </a:spcBef>
      <a:defRPr sz="1200">
        <a:latin typeface="+mn-lt"/>
        <a:ea typeface="+mn-ea"/>
        <a:cs typeface="+mn-cs"/>
        <a:sym typeface="Times New Roman"/>
      </a:defRPr>
    </a:lvl8pPr>
    <a:lvl9pPr indent="1828800" defTabSz="457200" latinLnBrk="0">
      <a:spcBef>
        <a:spcPts val="400"/>
      </a:spcBef>
      <a:defRPr sz="1200">
        <a:latin typeface="+mn-lt"/>
        <a:ea typeface="+mn-ea"/>
        <a:cs typeface="+mn-cs"/>
        <a:sym typeface="Times New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 name="Shape 66"/>
          <p:cNvSpPr>
            <a:spLocks noGrp="1" noRot="1" noChangeAspect="1"/>
          </p:cNvSpPr>
          <p:nvPr>
            <p:ph type="sldImg"/>
          </p:nvPr>
        </p:nvSpPr>
        <p:spPr>
          <a:prstGeom prst="rect">
            <a:avLst/>
          </a:prstGeom>
        </p:spPr>
        <p:txBody>
          <a:bodyPr/>
          <a:lstStyle/>
          <a:p>
            <a:endParaRPr/>
          </a:p>
        </p:txBody>
      </p:sp>
      <p:sp>
        <p:nvSpPr>
          <p:cNvPr id="67" name="Shape 67"/>
          <p:cNvSpPr>
            <a:spLocks noGrp="1"/>
          </p:cNvSpPr>
          <p:nvPr>
            <p:ph type="body" sz="quarter" idx="1"/>
          </p:nvPr>
        </p:nvSpPr>
        <p:spPr>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Notes: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 name="Shape 76"/>
          <p:cNvSpPr>
            <a:spLocks noGrp="1" noRot="1" noChangeAspect="1"/>
          </p:cNvSpPr>
          <p:nvPr>
            <p:ph type="sldImg"/>
          </p:nvPr>
        </p:nvSpPr>
        <p:spPr>
          <a:prstGeom prst="rect">
            <a:avLst/>
          </a:prstGeom>
        </p:spPr>
        <p:txBody>
          <a:bodyPr/>
          <a:lstStyle/>
          <a:p>
            <a:endParaRPr/>
          </a:p>
        </p:txBody>
      </p:sp>
      <p:sp>
        <p:nvSpPr>
          <p:cNvPr id="77" name="Shape 77"/>
          <p:cNvSpPr>
            <a:spLocks noGrp="1"/>
          </p:cNvSpPr>
          <p:nvPr>
            <p:ph type="body" sz="quarter" idx="1"/>
          </p:nvPr>
        </p:nvSpPr>
        <p:spPr>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prstGeom prst="rect">
            <a:avLst/>
          </a:prstGeom>
        </p:spPr>
        <p:txBody>
          <a:bodyPr/>
          <a:lstStyle/>
          <a:p>
            <a:endParaRPr/>
          </a:p>
        </p:txBody>
      </p:sp>
      <p:sp>
        <p:nvSpPr>
          <p:cNvPr id="81" name="Shape 81"/>
          <p:cNvSpPr>
            <a:spLocks noGrp="1"/>
          </p:cNvSpPr>
          <p:nvPr>
            <p:ph type="body" sz="quarter" idx="1"/>
          </p:nvPr>
        </p:nvSpPr>
        <p:spPr>
          <a:prstGeom prst="rect">
            <a:avLst/>
          </a:prstGeom>
        </p:spPr>
        <p:txBody>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t>If you’d like to learn more about electronic services, you’ll want to attend the session on the Electronic Services being presented this afternoon by Christian Borgert (BORE-GERT) and Chip Dawson.  If you miss this afternoon’s session, you can see it tomorrow morning.</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t>Now I’d like to answer your questions about newsletters and electronic services . . . </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t>(After Q&amp;A)</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Defaul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r>
              <a:t>Title Text</a:t>
            </a:r>
          </a:p>
        </p:txBody>
      </p:sp>
      <p:sp>
        <p:nvSpPr>
          <p:cNvPr id="15" name="Shape 15"/>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Default">
    <p:spTree>
      <p:nvGrpSpPr>
        <p:cNvPr id="1" name=""/>
        <p:cNvGrpSpPr/>
        <p:nvPr/>
      </p:nvGrpSpPr>
      <p:grpSpPr>
        <a:xfrm>
          <a:off x="0" y="0"/>
          <a:ext cx="0" cy="0"/>
          <a:chOff x="0" y="0"/>
          <a:chExt cx="0" cy="0"/>
        </a:xfrm>
      </p:grpSpPr>
      <p:sp>
        <p:nvSpPr>
          <p:cNvPr id="23" name="Shape 2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x">
  <p:cSld name="Default">
    <p:spTree>
      <p:nvGrpSpPr>
        <p:cNvPr id="1" name=""/>
        <p:cNvGrpSpPr/>
        <p:nvPr/>
      </p:nvGrpSpPr>
      <p:grpSpPr>
        <a:xfrm>
          <a:off x="0" y="0"/>
          <a:ext cx="0" cy="0"/>
          <a:chOff x="0" y="0"/>
          <a:chExt cx="0" cy="0"/>
        </a:xfrm>
      </p:grpSpPr>
      <p:pic>
        <p:nvPicPr>
          <p:cNvPr id="30" name="image1.jpeg"/>
          <p:cNvPicPr>
            <a:picLocks noChangeAspect="1"/>
          </p:cNvPicPr>
          <p:nvPr/>
        </p:nvPicPr>
        <p:blipFill>
          <a:blip r:embed="rId2">
            <a:extLst/>
          </a:blip>
          <a:stretch>
            <a:fillRect/>
          </a:stretch>
        </p:blipFill>
        <p:spPr>
          <a:xfrm>
            <a:off x="139700" y="66252"/>
            <a:ext cx="2656793" cy="811637"/>
          </a:xfrm>
          <a:prstGeom prst="rect">
            <a:avLst/>
          </a:prstGeom>
          <a:ln w="12700">
            <a:miter lim="400000"/>
          </a:ln>
        </p:spPr>
      </p:pic>
      <p:sp>
        <p:nvSpPr>
          <p:cNvPr id="31" name="Shape 31"/>
          <p:cNvSpPr>
            <a:spLocks noGrp="1"/>
          </p:cNvSpPr>
          <p:nvPr>
            <p:ph type="title"/>
          </p:nvPr>
        </p:nvSpPr>
        <p:spPr>
          <a:xfrm>
            <a:off x="1854200" y="2092325"/>
            <a:ext cx="8267751" cy="2395786"/>
          </a:xfrm>
          <a:prstGeom prst="rect">
            <a:avLst/>
          </a:prstGeom>
        </p:spPr>
        <p:txBody>
          <a:bodyPr/>
          <a:lstStyle/>
          <a:p>
            <a:r>
              <a:t>Title Text</a:t>
            </a:r>
          </a:p>
        </p:txBody>
      </p:sp>
      <p:sp>
        <p:nvSpPr>
          <p:cNvPr id="32" name="Shape 32"/>
          <p:cNvSpPr>
            <a:spLocks noGrp="1"/>
          </p:cNvSpPr>
          <p:nvPr>
            <p:ph type="body" sz="quarter" idx="1"/>
          </p:nvPr>
        </p:nvSpPr>
        <p:spPr>
          <a:xfrm>
            <a:off x="1231900" y="1028700"/>
            <a:ext cx="6400800" cy="1752600"/>
          </a:xfrm>
          <a:prstGeom prst="rect">
            <a:avLst/>
          </a:prstGeom>
        </p:spPr>
        <p:txBody>
          <a:bodyPr lIns="0" tIns="0" rIns="0" bIns="0"/>
          <a:lstStyle>
            <a:lvl1pPr algn="ctr"/>
            <a:lvl2pPr algn="ctr"/>
            <a:lvl3pPr algn="ctr"/>
            <a:lvl4pPr algn="ctr"/>
            <a:lvl5pPr algn="ct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flipV="1">
            <a:off x="533400" y="6438900"/>
            <a:ext cx="6781800" cy="82550"/>
          </a:xfrm>
          <a:prstGeom prst="line">
            <a:avLst/>
          </a:prstGeom>
          <a:ln w="50760" cap="sq">
            <a:solidFill>
              <a:srgbClr val="2944B7"/>
            </a:solidFill>
            <a:miter/>
          </a:ln>
        </p:spPr>
        <p:txBody>
          <a:bodyPr lIns="45718" tIns="45718" rIns="45718" bIns="45718"/>
          <a:lstStyle/>
          <a:p>
            <a:endParaRPr/>
          </a:p>
        </p:txBody>
      </p:sp>
      <p:pic>
        <p:nvPicPr>
          <p:cNvPr id="3" name="image1.jpeg"/>
          <p:cNvPicPr>
            <a:picLocks noChangeAspect="1"/>
          </p:cNvPicPr>
          <p:nvPr/>
        </p:nvPicPr>
        <p:blipFill>
          <a:blip r:embed="rId5">
            <a:extLst/>
          </a:blip>
          <a:stretch>
            <a:fillRect/>
          </a:stretch>
        </p:blipFill>
        <p:spPr>
          <a:xfrm>
            <a:off x="7504111" y="6281737"/>
            <a:ext cx="1066802" cy="325439"/>
          </a:xfrm>
          <a:prstGeom prst="rect">
            <a:avLst/>
          </a:prstGeom>
          <a:ln w="12700">
            <a:miter lim="400000"/>
          </a:ln>
        </p:spPr>
      </p:pic>
      <p:sp>
        <p:nvSpPr>
          <p:cNvPr id="4" name="Shape 4"/>
          <p:cNvSpPr/>
          <p:nvPr/>
        </p:nvSpPr>
        <p:spPr>
          <a:xfrm>
            <a:off x="1600200" y="6172200"/>
            <a:ext cx="5638800" cy="29098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798" tIns="46798" rIns="46798" bIns="46798">
            <a:spAutoFit/>
          </a:bodyPr>
          <a:lstStyle>
            <a:lvl1pPr algn="ctr">
              <a:spcBef>
                <a:spcPts val="8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99"/>
                </a:solidFill>
                <a:latin typeface="Arial"/>
                <a:ea typeface="Arial"/>
                <a:cs typeface="Arial"/>
                <a:sym typeface="Arial"/>
              </a:defRPr>
            </a:lvl1pPr>
          </a:lstStyle>
          <a:p>
            <a:r>
              <a:t>IEEE Central Texas Section</a:t>
            </a:r>
          </a:p>
        </p:txBody>
      </p:sp>
      <p:sp>
        <p:nvSpPr>
          <p:cNvPr id="5" name="Shape 5"/>
          <p:cNvSpPr>
            <a:spLocks noGrp="1"/>
          </p:cNvSpPr>
          <p:nvPr>
            <p:ph type="title"/>
          </p:nvPr>
        </p:nvSpPr>
        <p:spPr>
          <a:xfrm>
            <a:off x="685800" y="381000"/>
            <a:ext cx="7734300" cy="1104900"/>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798" tIns="46798" rIns="46798" bIns="46798" anchor="ctr">
            <a:normAutofit/>
          </a:bodyPr>
          <a:lstStyle/>
          <a:p>
            <a:r>
              <a:t>Title Text</a:t>
            </a:r>
          </a:p>
        </p:txBody>
      </p:sp>
      <p:sp>
        <p:nvSpPr>
          <p:cNvPr id="6" name="Shape 6"/>
          <p:cNvSpPr>
            <a:spLocks noGrp="1"/>
          </p:cNvSpPr>
          <p:nvPr>
            <p:ph type="body" idx="1"/>
          </p:nvPr>
        </p:nvSpPr>
        <p:spPr>
          <a:xfrm>
            <a:off x="762000" y="1676400"/>
            <a:ext cx="7734300" cy="5257800"/>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798" tIns="46798" rIns="46798" bIns="46798">
            <a:normAutofit/>
          </a:bodyPr>
          <a:lstStyle/>
          <a:p>
            <a:r>
              <a:t>Body Level One</a:t>
            </a:r>
          </a:p>
          <a:p>
            <a:pPr lvl="1"/>
            <a:r>
              <a:t>Body Level Two</a:t>
            </a:r>
          </a:p>
          <a:p>
            <a:pPr lvl="2"/>
            <a:r>
              <a:t>Body Level Three</a:t>
            </a:r>
          </a:p>
          <a:p>
            <a:pPr lvl="3"/>
            <a:r>
              <a:t>Body Level Four</a:t>
            </a:r>
          </a:p>
          <a:p>
            <a:pPr lvl="4"/>
            <a:r>
              <a:t>Body Level Five</a:t>
            </a:r>
          </a:p>
        </p:txBody>
      </p:sp>
      <p:sp>
        <p:nvSpPr>
          <p:cNvPr id="7" name="Shape 7"/>
          <p:cNvSpPr>
            <a:spLocks noGrp="1"/>
          </p:cNvSpPr>
          <p:nvPr>
            <p:ph type="sldNum" sz="quarter" idx="2"/>
          </p:nvPr>
        </p:nvSpPr>
        <p:spPr>
          <a:xfrm>
            <a:off x="6296661" y="6218618"/>
            <a:ext cx="256539" cy="275465"/>
          </a:xfrm>
          <a:prstGeom prst="rect">
            <a:avLst/>
          </a:prstGeom>
          <a:ln w="12700">
            <a:miter lim="400000"/>
          </a:ln>
        </p:spPr>
        <p:txBody>
          <a:bodyPr wrap="none" lIns="45718" tIns="45718" rIns="45718" bIns="45718" anchor="ctr">
            <a:spAutoFit/>
          </a:bodyPr>
          <a:lstStyle>
            <a:lvl1pPr algn="r">
              <a:defRPr sz="1200">
                <a:latin typeface="+mn-lt"/>
                <a:ea typeface="+mn-ea"/>
                <a:cs typeface="+mn-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5pPr>
      <a:lvl6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6pPr>
      <a:lvl7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7pPr>
      <a:lvl8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8pPr>
      <a:lvl9pPr marL="0" marR="0" indent="0" algn="ctr" defTabSz="457200" rtl="0" latinLnBrk="0">
        <a:lnSpc>
          <a:spcPct val="100000"/>
        </a:lnSpc>
        <a:spcBef>
          <a:spcPts val="0"/>
        </a:spcBef>
        <a:spcAft>
          <a:spcPts val="0"/>
        </a:spcAft>
        <a:buClrTx/>
        <a:buSzTx/>
        <a:buFontTx/>
        <a:buNone/>
        <a:tabLst/>
        <a:defRPr sz="3600" b="1" i="0" u="none" strike="noStrike" cap="none" spc="0" baseline="0">
          <a:ln>
            <a:noFill/>
          </a:ln>
          <a:solidFill>
            <a:srgbClr val="000099"/>
          </a:solidFill>
          <a:uFillTx/>
          <a:latin typeface="Arial"/>
          <a:ea typeface="Arial"/>
          <a:cs typeface="Arial"/>
          <a:sym typeface="Arial"/>
        </a:defRPr>
      </a:lvl9pPr>
    </p:titleStyle>
    <p:bodyStyle>
      <a:lvl1pPr marL="342900" marR="0" indent="-34290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1pPr>
      <a:lvl2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2pPr>
      <a:lvl3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3pPr>
      <a:lvl4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4pPr>
      <a:lvl5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5pPr>
      <a:lvl6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6pPr>
      <a:lvl7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7pPr>
      <a:lvl8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8pPr>
      <a:lvl9pPr marL="342900" marR="0" indent="0" algn="l" defTabSz="457200" rtl="0" latinLnBrk="0">
        <a:lnSpc>
          <a:spcPct val="100000"/>
        </a:lnSpc>
        <a:spcBef>
          <a:spcPts val="800"/>
        </a:spcBef>
        <a:spcAft>
          <a:spcPts val="0"/>
        </a:spcAft>
        <a:buClrTx/>
        <a:buSzTx/>
        <a:buFontTx/>
        <a:buNone/>
        <a:tabLst/>
        <a:defRPr sz="3200" b="0" i="0" u="none" strike="noStrike" cap="none" spc="0" baseline="0">
          <a:ln>
            <a:noFill/>
          </a:ln>
          <a:solidFill>
            <a:srgbClr val="000099"/>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Jim.Brakefield@IEEE.org" TargetMode="External"/><Relationship Id="rId4" Type="http://schemas.openxmlformats.org/officeDocument/2006/relationships/hyperlink" Target="mailto:s.atkinson@IEEE.org" TargetMode="External"/><Relationship Id="rId1" Type="http://schemas.openxmlformats.org/officeDocument/2006/relationships/slideLayout" Target="../slideLayouts/slideLayout1.xml"/><Relationship Id="rId2" Type="http://schemas.openxmlformats.org/officeDocument/2006/relationships/hyperlink" Target="mailto:Wiggins@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 name="Shape 42"/>
          <p:cNvSpPr>
            <a:spLocks noGrp="1"/>
          </p:cNvSpPr>
          <p:nvPr>
            <p:ph type="title"/>
          </p:nvPr>
        </p:nvSpPr>
        <p:spPr>
          <a:xfrm>
            <a:off x="647700" y="915986"/>
            <a:ext cx="7848600" cy="4848228"/>
          </a:xfrm>
          <a:prstGeom prst="rect">
            <a:avLst/>
          </a:prstGeom>
        </p:spPr>
        <p:txBody>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4400"/>
            </a:pPr>
            <a:r>
              <a:rPr dirty="0"/>
              <a:t>Life Members of San Antonio</a:t>
            </a:r>
            <a:br>
              <a:rPr dirty="0"/>
            </a:br>
            <a:r>
              <a:rPr sz="3600" b="0" dirty="0"/>
              <a:t>Richard Wiggins, Chair</a:t>
            </a:r>
            <a:br>
              <a:rPr sz="3600" b="0" dirty="0"/>
            </a:br>
            <a:r>
              <a:rPr dirty="0"/>
              <a:t/>
            </a:r>
            <a:br>
              <a:rPr dirty="0"/>
            </a:br>
            <a:r>
              <a:rPr sz="3600" b="0" dirty="0"/>
              <a:t>IEEE Central Texas Section</a:t>
            </a:r>
            <a:br>
              <a:rPr sz="3600" b="0" dirty="0"/>
            </a:br>
            <a:r>
              <a:rPr sz="3600" b="0" dirty="0"/>
              <a:t>Spring Meeting</a:t>
            </a:r>
            <a:br>
              <a:rPr sz="3600" b="0" dirty="0"/>
            </a:br>
            <a:r>
              <a:rPr sz="3600" b="0" dirty="0"/>
              <a:t>January 21, 2017 </a:t>
            </a:r>
            <a:br>
              <a:rPr sz="3600" b="0" dirty="0"/>
            </a:br>
            <a:r>
              <a:rPr sz="3600" b="0" dirty="0"/>
              <a:t>San</a:t>
            </a:r>
            <a:r>
              <a:rPr sz="3600" b="0" dirty="0" smtClean="0"/>
              <a:t> </a:t>
            </a:r>
            <a:r>
              <a:rPr lang="en-US" sz="3600" b="0" dirty="0" smtClean="0"/>
              <a:t>Marcus</a:t>
            </a:r>
            <a:r>
              <a:rPr sz="3600" b="0" dirty="0" smtClean="0"/>
              <a:t>, </a:t>
            </a:r>
            <a:r>
              <a:rPr sz="3600" b="0" dirty="0"/>
              <a:t>TX</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2" name="2017FinPlanForm SALM - 2017 Jan 15.pdf"/>
          <p:cNvPicPr>
            <a:picLocks noChangeAspect="1"/>
          </p:cNvPicPr>
          <p:nvPr/>
        </p:nvPicPr>
        <p:blipFill>
          <a:blip r:embed="rId2">
            <a:extLst/>
          </a:blip>
          <a:stretch>
            <a:fillRect/>
          </a:stretch>
        </p:blipFill>
        <p:spPr>
          <a:xfrm>
            <a:off x="134470" y="0"/>
            <a:ext cx="8875060" cy="6858000"/>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 name="Shape 74"/>
          <p:cNvSpPr>
            <a:spLocks noGrp="1"/>
          </p:cNvSpPr>
          <p:nvPr>
            <p:ph type="ctrTitle"/>
          </p:nvPr>
        </p:nvSpPr>
        <p:spPr>
          <a:xfrm>
            <a:off x="457200" y="365124"/>
            <a:ext cx="7772400" cy="642940"/>
          </a:xfrm>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rPr dirty="0"/>
              <a:t>Chapter Issues</a:t>
            </a:r>
          </a:p>
        </p:txBody>
      </p:sp>
      <p:sp>
        <p:nvSpPr>
          <p:cNvPr id="75" name="Shape 75"/>
          <p:cNvSpPr>
            <a:spLocks noGrp="1"/>
          </p:cNvSpPr>
          <p:nvPr>
            <p:ph type="subTitle" idx="1"/>
          </p:nvPr>
        </p:nvSpPr>
        <p:spPr>
          <a:xfrm>
            <a:off x="762000" y="1219200"/>
            <a:ext cx="7772400" cy="4495800"/>
          </a:xfrm>
          <a:prstGeom prst="rect">
            <a:avLst/>
          </a:prstGeom>
        </p:spPr>
        <p:txBody>
          <a:bodyPr>
            <a:normAutofit lnSpcReduction="10000"/>
          </a:bodyPr>
          <a:lstStyle/>
          <a:p>
            <a:pPr marL="304800" indent="-304800">
              <a:lnSpc>
                <a:spcPct val="90000"/>
              </a:lnSpc>
              <a:spcBef>
                <a:spcPts val="6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400"/>
            </a:pPr>
            <a:r>
              <a:rPr dirty="0"/>
              <a:t>Strengths</a:t>
            </a:r>
            <a:endParaRPr sz="2000" dirty="0"/>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dirty="0"/>
              <a:t>Members have active interest in project activities</a:t>
            </a:r>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dirty="0"/>
              <a:t>Monthly Schedule (mix of Technical, Social, General Interest)</a:t>
            </a:r>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dirty="0"/>
              <a:t>Members are using vTools to register</a:t>
            </a:r>
          </a:p>
          <a:p>
            <a:pPr marL="304800" indent="-304800">
              <a:lnSpc>
                <a:spcPct val="90000"/>
              </a:lnSpc>
              <a:spcBef>
                <a:spcPts val="6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400"/>
            </a:pPr>
            <a:r>
              <a:rPr dirty="0"/>
              <a:t>Weaknesses</a:t>
            </a:r>
            <a:endParaRPr dirty="0" smtClean="0"/>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lang="en-US" dirty="0" smtClean="0"/>
              <a:t>Involve </a:t>
            </a:r>
            <a:r>
              <a:rPr dirty="0" smtClean="0"/>
              <a:t>more </a:t>
            </a:r>
            <a:r>
              <a:rPr dirty="0"/>
              <a:t>Life Members</a:t>
            </a:r>
          </a:p>
          <a:p>
            <a:pPr marL="304800" indent="-304800">
              <a:lnSpc>
                <a:spcPct val="90000"/>
              </a:lnSpc>
              <a:spcBef>
                <a:spcPts val="6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400"/>
            </a:pPr>
            <a:r>
              <a:rPr dirty="0"/>
              <a:t>Opportunities</a:t>
            </a:r>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dirty="0"/>
              <a:t>Work with other groups (DoSeum, SA STEM Museum, Witte, Science Fair, SA BEST, FIRST Robotics, School Districts)</a:t>
            </a:r>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dirty="0"/>
              <a:t>Mentoring, service related activities </a:t>
            </a:r>
          </a:p>
          <a:p>
            <a:pPr marL="304800" indent="-304800">
              <a:lnSpc>
                <a:spcPct val="90000"/>
              </a:lnSpc>
              <a:spcBef>
                <a:spcPts val="6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400"/>
            </a:pPr>
            <a:r>
              <a:rPr dirty="0"/>
              <a:t>Threats</a:t>
            </a:r>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dirty="0" smtClean="0"/>
              <a:t>Facilities</a:t>
            </a:r>
            <a:endParaRPr lang="en-US" dirty="0" smtClean="0"/>
          </a:p>
          <a:p>
            <a:pPr marL="704850" lvl="1" indent="-247650">
              <a:lnSpc>
                <a:spcPct val="90000"/>
              </a:lnSpc>
              <a:spcBef>
                <a:spcPts val="500"/>
              </a:spcBef>
              <a:buClr>
                <a:srgbClr val="CC3300"/>
              </a:buClr>
              <a:buSzPct val="50000"/>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2000"/>
            </a:pPr>
            <a:r>
              <a:rPr lang="en-US" dirty="0" smtClean="0"/>
              <a:t>Attendance</a:t>
            </a:r>
            <a:endParaRPr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 name="Shape 79"/>
          <p:cNvSpPr/>
          <p:nvPr/>
        </p:nvSpPr>
        <p:spPr>
          <a:xfrm>
            <a:off x="514350" y="573168"/>
            <a:ext cx="8121650" cy="2695411"/>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5718" tIns="45718" rIns="45718" bIns="45718" anchor="ctr">
            <a:spAutoFit/>
          </a:bodyPr>
          <a:lstStyle/>
          <a:p>
            <a: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6000" b="1">
                <a:solidFill>
                  <a:srgbClr val="000099"/>
                </a:solidFill>
                <a:latin typeface="Arial"/>
                <a:ea typeface="Arial"/>
                <a:cs typeface="Arial"/>
                <a:sym typeface="Arial"/>
              </a:defRPr>
            </a:pPr>
            <a:r>
              <a:t>QUESTIONS???</a:t>
            </a:r>
            <a:br/>
            <a:r>
              <a:t/>
            </a:r>
            <a:br/>
            <a:r>
              <a:t>Thanks</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advClick="1" p14:dur="1000">
        <p:dissolve/>
      </p:transition>
    </mc:Choice>
    <mc:Fallback>
      <mp:transition xmlns:mp="http://schemas.microsoft.com/office/mac/powerpoint/2008/main" spd="med"/>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 name="Shape 44"/>
          <p:cNvSpPr>
            <a:spLocks noGrp="1"/>
          </p:cNvSpPr>
          <p:nvPr>
            <p:ph type="ctrTitle"/>
          </p:nvPr>
        </p:nvSpPr>
        <p:spPr>
          <a:xfrm>
            <a:off x="698499" y="381000"/>
            <a:ext cx="7735890" cy="1106488"/>
          </a:xfrm>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Agenda</a:t>
            </a:r>
          </a:p>
        </p:txBody>
      </p:sp>
      <p:sp>
        <p:nvSpPr>
          <p:cNvPr id="45" name="Shape 45"/>
          <p:cNvSpPr>
            <a:spLocks noGrp="1"/>
          </p:cNvSpPr>
          <p:nvPr>
            <p:ph type="subTitle" idx="1"/>
          </p:nvPr>
        </p:nvSpPr>
        <p:spPr>
          <a:xfrm>
            <a:off x="1066800" y="1828800"/>
            <a:ext cx="7367589" cy="3160712"/>
          </a:xfrm>
          <a:prstGeom prst="rect">
            <a:avLst/>
          </a:prstGeom>
        </p:spPr>
        <p:txBody>
          <a:bodyPr/>
          <a:lstStyle/>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pPr>
            <a:r>
              <a:rPr lang="en-US" dirty="0" smtClean="0"/>
              <a:t>O</a:t>
            </a:r>
            <a:r>
              <a:rPr lang="en-US" dirty="0" smtClean="0"/>
              <a:t>fficers </a:t>
            </a:r>
            <a:endParaRPr lang="en-US" dirty="0" smtClean="0"/>
          </a:p>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pPr>
            <a:r>
              <a:rPr dirty="0" smtClean="0"/>
              <a:t>Review </a:t>
            </a:r>
            <a:r>
              <a:rPr dirty="0"/>
              <a:t>of last year</a:t>
            </a:r>
            <a:endParaRPr dirty="0" smtClean="0"/>
          </a:p>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pPr>
            <a:r>
              <a:rPr dirty="0" smtClean="0"/>
              <a:t>Plans </a:t>
            </a:r>
            <a:r>
              <a:rPr dirty="0"/>
              <a:t>for this year</a:t>
            </a:r>
          </a:p>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pPr>
            <a:r>
              <a:rPr dirty="0"/>
              <a:t>Issues</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fast" advClick="1" p14:dur="500">
        <p:dissolve/>
      </p:transition>
    </mc:Choice>
    <mc:Fallback>
      <mp:transition xmlns:mp="http://schemas.microsoft.com/office/mac/powerpoint/2008/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 name="Shape 53"/>
          <p:cNvSpPr>
            <a:spLocks noGrp="1"/>
          </p:cNvSpPr>
          <p:nvPr>
            <p:ph type="ctrTitle"/>
          </p:nvPr>
        </p:nvSpPr>
        <p:spPr>
          <a:xfrm>
            <a:off x="762000" y="368300"/>
            <a:ext cx="7734300" cy="1104900"/>
          </a:xfrm>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rPr lang="en-US" dirty="0" smtClean="0"/>
              <a:t>2017 Election of Officers</a:t>
            </a:r>
            <a:endParaRPr dirty="0"/>
          </a:p>
        </p:txBody>
      </p:sp>
      <p:sp>
        <p:nvSpPr>
          <p:cNvPr id="54" name="Shape 54"/>
          <p:cNvSpPr>
            <a:spLocks noGrp="1"/>
          </p:cNvSpPr>
          <p:nvPr>
            <p:ph type="subTitle" idx="1"/>
          </p:nvPr>
        </p:nvSpPr>
        <p:spPr>
          <a:xfrm>
            <a:off x="762000" y="2362200"/>
            <a:ext cx="7734300" cy="2717800"/>
          </a:xfrm>
          <a:prstGeom prst="rect">
            <a:avLst/>
          </a:prstGeom>
        </p:spPr>
        <p:txBody>
          <a:bodyPr/>
          <a:lstStyle/>
          <a:p>
            <a:r>
              <a:rPr lang="en-US" sz="2400" dirty="0" smtClean="0"/>
              <a:t>        Name          Position                email</a:t>
            </a:r>
            <a:endParaRPr sz="2400" dirty="0" smtClean="0"/>
          </a:p>
          <a:p>
            <a:r>
              <a:rPr sz="2000" dirty="0" smtClean="0"/>
              <a:t> </a:t>
            </a:r>
            <a:r>
              <a:rPr lang="en-US" sz="2000" dirty="0" smtClean="0"/>
              <a:t>Richard Wiggins       Chair              </a:t>
            </a:r>
            <a:r>
              <a:rPr lang="en-US" sz="2000" dirty="0" smtClean="0">
                <a:hlinkClick r:id="rId2"/>
              </a:rPr>
              <a:t>Wiggins@IEEE.org</a:t>
            </a:r>
            <a:endParaRPr lang="en-US" sz="2000" dirty="0" smtClean="0"/>
          </a:p>
          <a:p>
            <a:r>
              <a:rPr lang="en-US" sz="2000" dirty="0" smtClean="0"/>
              <a:t> James </a:t>
            </a:r>
            <a:r>
              <a:rPr lang="en-US" sz="2000" dirty="0" err="1" smtClean="0"/>
              <a:t>Brakefield</a:t>
            </a:r>
            <a:r>
              <a:rPr lang="en-US" sz="2000" dirty="0" smtClean="0"/>
              <a:t>      Vice Chair     </a:t>
            </a:r>
            <a:r>
              <a:rPr lang="en-US" sz="2000" dirty="0" smtClean="0">
                <a:hlinkClick r:id="rId3"/>
              </a:rPr>
              <a:t>Jim.Brakefield@IEEE.org</a:t>
            </a:r>
            <a:endParaRPr lang="en-US" sz="2000" dirty="0" smtClean="0"/>
          </a:p>
          <a:p>
            <a:r>
              <a:rPr lang="en-US" sz="2000" dirty="0" smtClean="0"/>
              <a:t> Scott </a:t>
            </a:r>
            <a:r>
              <a:rPr lang="en-US" sz="2000" dirty="0" smtClean="0"/>
              <a:t>Atkinson          Treasurer   </a:t>
            </a:r>
            <a:r>
              <a:rPr lang="en-US" sz="2000" dirty="0" smtClean="0"/>
              <a:t>    </a:t>
            </a:r>
            <a:r>
              <a:rPr lang="en-US" sz="2000" dirty="0" smtClean="0">
                <a:hlinkClick r:id="rId4"/>
              </a:rPr>
              <a:t>s.atkinson@IEEE.org</a:t>
            </a:r>
            <a:endParaRPr lang="en-US" sz="2000" dirty="0" smtClean="0"/>
          </a:p>
          <a:p>
            <a:r>
              <a:rPr lang="en-US" sz="2000" dirty="0" smtClean="0"/>
              <a:t> John </a:t>
            </a:r>
            <a:r>
              <a:rPr lang="en-US" sz="2000" dirty="0" smtClean="0"/>
              <a:t>Lyons              Secretary       </a:t>
            </a:r>
            <a:r>
              <a:rPr lang="en-US" sz="2000" dirty="0" err="1" smtClean="0"/>
              <a:t>jlyons@IEEE.org</a:t>
            </a:r>
            <a:endParaRPr sz="2000" dirty="0" smtClean="0"/>
          </a:p>
          <a:p>
            <a:r>
              <a:rPr dirty="0"/>
              <a:t>   </a:t>
            </a:r>
            <a:r>
              <a:rPr dirty="0" smtClean="0"/>
              <a:t> </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 name="Shape 47"/>
          <p:cNvSpPr>
            <a:spLocks noGrp="1"/>
          </p:cNvSpPr>
          <p:nvPr>
            <p:ph type="ctrTitle"/>
          </p:nvPr>
        </p:nvSpPr>
        <p:spPr>
          <a:xfrm>
            <a:off x="704055" y="381000"/>
            <a:ext cx="7735890" cy="1106488"/>
          </a:xfrm>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Review of 2016</a:t>
            </a:r>
          </a:p>
        </p:txBody>
      </p:sp>
      <p:sp>
        <p:nvSpPr>
          <p:cNvPr id="48" name="Shape 48"/>
          <p:cNvSpPr>
            <a:spLocks noGrp="1"/>
          </p:cNvSpPr>
          <p:nvPr>
            <p:ph type="subTitle" idx="1"/>
          </p:nvPr>
        </p:nvSpPr>
        <p:spPr>
          <a:xfrm>
            <a:off x="704055" y="1460500"/>
            <a:ext cx="7431090" cy="4292799"/>
          </a:xfrm>
          <a:prstGeom prst="rect">
            <a:avLst/>
          </a:prstGeom>
        </p:spPr>
        <p:txBody>
          <a:bodyPr/>
          <a:lstStyle/>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January       Planning Meeting (ExCom)</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January       IEEE USA  (Karen Pedersen, President-Elect)</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February	Trip Report ( IEEE LM European Milestone Tour) </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March		NASA New Horizons Mission (Scott Weidner)</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April		DoSeum Tour: New Children’s Science Museum</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May		Solar Power Innovation ( CoWatt, Bill Tolhurst)</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June		FPGA Technology Update ( James Brakefield )</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July	</a:t>
            </a:r>
            <a:r>
              <a:rPr dirty="0" smtClean="0"/>
              <a:t>	Pro</a:t>
            </a:r>
            <a:r>
              <a:rPr lang="en-US" dirty="0" err="1" smtClean="0"/>
              <a:t>g</a:t>
            </a:r>
            <a:r>
              <a:rPr dirty="0" smtClean="0"/>
              <a:t>ramming </a:t>
            </a:r>
            <a:r>
              <a:rPr dirty="0"/>
              <a:t>the Codebug ( Tom O’Brien)</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August		Ft Sam Houston Museum ( Bill Manchester )</a:t>
            </a:r>
          </a:p>
          <a:p>
            <a:pPr marL="332930" indent="-331375" defTabSz="448055">
              <a:spcBef>
                <a:spcPts val="700"/>
              </a:spcBef>
              <a:tabLst>
                <a:tab pos="330200" algn="l"/>
                <a:tab pos="431800" algn="l"/>
                <a:tab pos="876300" algn="l"/>
                <a:tab pos="1320800" algn="l"/>
                <a:tab pos="1778000" algn="l"/>
                <a:tab pos="2222500" algn="l"/>
                <a:tab pos="2667000" algn="l"/>
                <a:tab pos="3111500" algn="l"/>
                <a:tab pos="3568700" algn="l"/>
                <a:tab pos="4013200" algn="l"/>
                <a:tab pos="4457700" algn="l"/>
                <a:tab pos="4914900" algn="l"/>
                <a:tab pos="5359400" algn="l"/>
                <a:tab pos="5803900" algn="l"/>
                <a:tab pos="6248400" algn="l"/>
                <a:tab pos="6705600" algn="l"/>
                <a:tab pos="7150100" algn="l"/>
                <a:tab pos="7594600" algn="l"/>
                <a:tab pos="8051800" algn="l"/>
                <a:tab pos="8496300" algn="l"/>
                <a:tab pos="8940800" algn="l"/>
              </a:tabLst>
              <a:defRPr sz="1960"/>
            </a:pPr>
            <a:r>
              <a:rPr dirty="0"/>
              <a:t>September	Robotics and Automation ( Michael Rigney, SwRI)</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fast" advClick="1" p14:dur="500">
        <p:dissolve/>
      </p:transition>
    </mc:Choice>
    <mc:Fallback>
      <mp:transition xmlns:mp="http://schemas.microsoft.com/office/mac/powerpoint/2008/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 name="Shape 50"/>
          <p:cNvSpPr>
            <a:spLocks noGrp="1"/>
          </p:cNvSpPr>
          <p:nvPr>
            <p:ph type="ctrTitle"/>
          </p:nvPr>
        </p:nvSpPr>
        <p:spPr>
          <a:prstGeom prst="rect">
            <a:avLst/>
          </a:prstGeom>
        </p:spPr>
        <p:txBody>
          <a:bodyPr/>
          <a:lstStyle/>
          <a:p>
            <a:r>
              <a:t>2016 Program Review</a:t>
            </a:r>
          </a:p>
        </p:txBody>
      </p:sp>
      <p:sp>
        <p:nvSpPr>
          <p:cNvPr id="51" name="Shape 51"/>
          <p:cNvSpPr>
            <a:spLocks noGrp="1"/>
          </p:cNvSpPr>
          <p:nvPr>
            <p:ph type="subTitle" sz="half" idx="1"/>
          </p:nvPr>
        </p:nvSpPr>
        <p:spPr>
          <a:xfrm>
            <a:off x="857249" y="2867521"/>
            <a:ext cx="7429501" cy="1923058"/>
          </a:xfrm>
          <a:prstGeom prst="rect">
            <a:avLst/>
          </a:prstGeom>
        </p:spPr>
        <p:txBody>
          <a:bodyPr/>
          <a:lstStyle/>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defRPr sz="2000"/>
            </a:pPr>
            <a:r>
              <a:rPr dirty="0"/>
              <a:t>October	NASA SOFIA Project ( Scott Atkinson)</a:t>
            </a:r>
          </a:p>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defRPr sz="2000"/>
            </a:pPr>
            <a:r>
              <a:rPr dirty="0"/>
              <a:t>November	Joint Appreciation Dinner with Com/SP  </a:t>
            </a:r>
          </a:p>
          <a:p>
            <a:pPr marL="339725" indent="-338138">
              <a:tabLst>
                <a:tab pos="342900" algn="l"/>
                <a:tab pos="444500"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Lst>
              <a:defRPr sz="2000"/>
            </a:pPr>
            <a:r>
              <a:rPr dirty="0"/>
              <a:t>December   Data Science at Work ( Columbia, Chris </a:t>
            </a:r>
            <a:r>
              <a:rPr dirty="0" smtClean="0"/>
              <a:t>Wiggins</a:t>
            </a:r>
            <a:r>
              <a:rPr lang="en-US" dirty="0" smtClean="0"/>
              <a:t>)</a:t>
            </a:r>
            <a:endParaRPr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fast" advClick="1" p14:dur="500">
        <p:dissolve/>
      </p:transition>
    </mc:Choice>
    <mc:Fallback>
      <mp:transition xmlns:mp="http://schemas.microsoft.com/office/mac/powerpoint/2008/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 name="Shape 53"/>
          <p:cNvSpPr>
            <a:spLocks noGrp="1"/>
          </p:cNvSpPr>
          <p:nvPr>
            <p:ph type="ctrTitle"/>
          </p:nvPr>
        </p:nvSpPr>
        <p:spPr>
          <a:xfrm>
            <a:off x="762000" y="368300"/>
            <a:ext cx="7734300" cy="1104900"/>
          </a:xfrm>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2016 Summary</a:t>
            </a:r>
          </a:p>
        </p:txBody>
      </p:sp>
      <p:sp>
        <p:nvSpPr>
          <p:cNvPr id="54" name="Shape 54"/>
          <p:cNvSpPr>
            <a:spLocks noGrp="1"/>
          </p:cNvSpPr>
          <p:nvPr>
            <p:ph type="subTitle" idx="1"/>
          </p:nvPr>
        </p:nvSpPr>
        <p:spPr>
          <a:xfrm>
            <a:off x="762000" y="1397000"/>
            <a:ext cx="7734300" cy="4527253"/>
          </a:xfrm>
          <a:prstGeom prst="rect">
            <a:avLst/>
          </a:prstGeom>
        </p:spPr>
        <p:txBody>
          <a:bodyPr/>
          <a:lstStyle/>
          <a:p>
            <a:r>
              <a:rPr dirty="0"/>
              <a:t>14 Meetings</a:t>
            </a:r>
          </a:p>
          <a:p>
            <a:r>
              <a:rPr dirty="0"/>
              <a:t>      7 Technical</a:t>
            </a:r>
          </a:p>
          <a:p>
            <a:r>
              <a:rPr dirty="0"/>
              <a:t>      2 Administrative</a:t>
            </a:r>
          </a:p>
          <a:p>
            <a:r>
              <a:rPr dirty="0"/>
              <a:t>      2 Community / Social</a:t>
            </a:r>
          </a:p>
          <a:p>
            <a:endParaRPr dirty="0"/>
          </a:p>
          <a:p>
            <a:r>
              <a:rPr dirty="0"/>
              <a:t>Average attendance: </a:t>
            </a:r>
            <a:r>
              <a:rPr dirty="0" smtClean="0"/>
              <a:t>1</a:t>
            </a:r>
            <a:r>
              <a:rPr lang="en-US" dirty="0" smtClean="0"/>
              <a:t>2</a:t>
            </a:r>
            <a:r>
              <a:rPr dirty="0" smtClean="0"/>
              <a:t>-</a:t>
            </a:r>
            <a:r>
              <a:rPr dirty="0"/>
              <a:t>20</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 name="Shape 61"/>
          <p:cNvSpPr/>
          <p:nvPr/>
        </p:nvSpPr>
        <p:spPr>
          <a:xfrm>
            <a:off x="533400" y="496460"/>
            <a:ext cx="7772400" cy="612042"/>
          </a:xfrm>
          <a:prstGeom prst="rect">
            <a:avLst/>
          </a:prstGeom>
          <a:ln w="12700">
            <a:miter lim="400000"/>
          </a:ln>
          <a:extLst>
            <a:ext uri="{C572A759-6A51-4108-AA02-DFA0A04FC94B}">
              <ma14:wrappingTextBox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46798" tIns="46798" rIns="46798" bIns="46798" anchor="ctr">
            <a:normAutofit lnSpcReduction="10000"/>
          </a:bodyPr>
          <a:lstStyle>
            <a:lvl1pPr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99"/>
                </a:solidFill>
                <a:latin typeface="Arial"/>
                <a:ea typeface="Arial"/>
                <a:cs typeface="Arial"/>
                <a:sym typeface="Arial"/>
              </a:defRPr>
            </a:lvl1pPr>
          </a:lstStyle>
          <a:p>
            <a:r>
              <a:t>Chapter Plans - Projects</a:t>
            </a:r>
          </a:p>
        </p:txBody>
      </p:sp>
      <p:sp>
        <p:nvSpPr>
          <p:cNvPr id="62" name="Shape 62"/>
          <p:cNvSpPr>
            <a:spLocks noGrp="1"/>
          </p:cNvSpPr>
          <p:nvPr>
            <p:ph type="subTitle" idx="1"/>
          </p:nvPr>
        </p:nvSpPr>
        <p:spPr>
          <a:xfrm>
            <a:off x="685800" y="1271006"/>
            <a:ext cx="7467600" cy="3994251"/>
          </a:xfrm>
          <a:prstGeom prst="rect">
            <a:avLst/>
          </a:prstGeom>
        </p:spPr>
        <p:txBody>
          <a:bodyPr/>
          <a:lstStyle/>
          <a:p>
            <a:pPr marL="304800" indent="-304800">
              <a:lnSpc>
                <a:spcPct val="90000"/>
              </a:lnSpc>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Survey membership for meeting preferences (surveymonkey.com and vTools)</a:t>
            </a:r>
          </a:p>
          <a:p>
            <a:pPr marL="304800" indent="-304800">
              <a:lnSpc>
                <a:spcPct val="90000"/>
              </a:lnSpc>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Participate in Witte “Build It” event –an Engineers Week activity</a:t>
            </a:r>
          </a:p>
          <a:p>
            <a:pPr marL="304800" indent="-304800">
              <a:lnSpc>
                <a:spcPct val="90000"/>
              </a:lnSpc>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Upgrade webpage – </a:t>
            </a:r>
          </a:p>
          <a:p>
            <a:pPr marL="704850" lvl="1" indent="-247650">
              <a:spcBef>
                <a:spcPts val="700"/>
              </a:spcBef>
              <a:buClr>
                <a:srgbClr val="000000"/>
              </a:buClr>
              <a:buSzPct val="100000"/>
              <a:buFont typeface="Times New Roman"/>
              <a:buChar char="–"/>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Use evite to send notices, get reservations</a:t>
            </a:r>
          </a:p>
          <a:p>
            <a:pPr marL="704850" lvl="1" indent="-247650">
              <a:spcBef>
                <a:spcPts val="700"/>
              </a:spcBef>
              <a:buClr>
                <a:srgbClr val="000000"/>
              </a:buClr>
              <a:buSzPct val="100000"/>
              <a:buFont typeface="Times New Roman"/>
              <a:buChar char="–"/>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Add calendar update capability</a:t>
            </a:r>
          </a:p>
          <a:p>
            <a:pPr marL="304800" indent="-304800">
              <a:lnSpc>
                <a:spcPct val="90000"/>
              </a:lnSpc>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Judging at Science Fair and Junior Academy of Sciences</a:t>
            </a:r>
          </a:p>
          <a:p>
            <a:pPr marL="304800" indent="-304800">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Support and judging for SA BEST robotics competition</a:t>
            </a:r>
          </a:p>
          <a:p>
            <a:pPr marL="304800" indent="-304800">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Engineering Student Project Show (St. Mary's)</a:t>
            </a:r>
          </a:p>
          <a:p>
            <a:pPr marL="304800" indent="-304800">
              <a:spcBef>
                <a:spcPts val="500"/>
              </a:spcBef>
              <a:buClr>
                <a:srgbClr val="CC3300"/>
              </a:buClr>
              <a:buSzPct val="50000"/>
              <a:buFont typeface="Helvetica"/>
              <a:buChar char="l"/>
              <a:tabLst>
                <a:tab pos="304800" algn="l"/>
                <a:tab pos="406400" algn="l"/>
                <a:tab pos="863600" algn="l"/>
                <a:tab pos="1320800" algn="l"/>
                <a:tab pos="1778000" algn="l"/>
                <a:tab pos="2235200" algn="l"/>
                <a:tab pos="2692400" algn="l"/>
                <a:tab pos="3149600" algn="l"/>
                <a:tab pos="3606800" algn="l"/>
                <a:tab pos="4064000" algn="l"/>
                <a:tab pos="4521200" algn="l"/>
                <a:tab pos="4978400" algn="l"/>
                <a:tab pos="5435600" algn="l"/>
                <a:tab pos="5892800" algn="l"/>
                <a:tab pos="6350000" algn="l"/>
                <a:tab pos="6807200" algn="l"/>
                <a:tab pos="7264400" algn="l"/>
                <a:tab pos="7721600" algn="l"/>
                <a:tab pos="8178800" algn="l"/>
                <a:tab pos="8636000" algn="l"/>
                <a:tab pos="9093200" algn="l"/>
              </a:tabLst>
              <a:defRPr sz="1600"/>
            </a:pPr>
            <a:r>
              <a:t>Develop an “Inexpensive Microcomputer” program /tutorial for middle/high school students</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fast" advClick="1" p14:dur="500">
        <p:dissolve/>
      </p:transition>
    </mc:Choice>
    <mc:Fallback>
      <mp:transition xmlns:mp="http://schemas.microsoft.com/office/mac/powerpoint/2008/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 name="Shape 64"/>
          <p:cNvSpPr>
            <a:spLocks noGrp="1"/>
          </p:cNvSpPr>
          <p:nvPr>
            <p:ph type="ctrTitle"/>
          </p:nvPr>
        </p:nvSpPr>
        <p:spPr>
          <a:xfrm>
            <a:off x="685800" y="381000"/>
            <a:ext cx="7769225" cy="1139825"/>
          </a:xfrm>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Chapter Plans - Programs</a:t>
            </a:r>
          </a:p>
        </p:txBody>
      </p:sp>
      <p:sp>
        <p:nvSpPr>
          <p:cNvPr id="65" name="Shape 65"/>
          <p:cNvSpPr>
            <a:spLocks noGrp="1"/>
          </p:cNvSpPr>
          <p:nvPr>
            <p:ph type="subTitle" idx="1"/>
          </p:nvPr>
        </p:nvSpPr>
        <p:spPr>
          <a:xfrm>
            <a:off x="762000" y="1676400"/>
            <a:ext cx="7769225" cy="3352800"/>
          </a:xfrm>
          <a:prstGeom prst="rect">
            <a:avLst/>
          </a:prstGeom>
        </p:spPr>
        <p:txBody>
          <a:bodyPr>
            <a:normAutofit lnSpcReduction="10000"/>
          </a:bodyPr>
          <a:lstStyle/>
          <a:p>
            <a:pPr marL="270319" indent="-235743" defTabSz="452627">
              <a:spcBef>
                <a:spcPts val="7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3168"/>
            </a:pPr>
            <a:r>
              <a:t>In addition to monthly meetings:</a:t>
            </a:r>
          </a:p>
          <a:p>
            <a:pPr marL="0" lvl="1" indent="487203" defTabSz="452627">
              <a:spcBef>
                <a:spcPts val="6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2574"/>
            </a:pPr>
            <a:r>
              <a:t>Planning lunches with ExCom as needed</a:t>
            </a:r>
          </a:p>
          <a:p>
            <a:pPr marL="0" lvl="1" indent="487203" defTabSz="452627">
              <a:spcBef>
                <a:spcPts val="6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2574"/>
            </a:pPr>
            <a:r>
              <a:t>Explore joint meeting opportunities</a:t>
            </a:r>
          </a:p>
          <a:p>
            <a:pPr marL="0" lvl="1" indent="487203" defTabSz="452627">
              <a:spcBef>
                <a:spcPts val="6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2574"/>
            </a:pPr>
            <a:r>
              <a:t>Explore Engineers Week activities</a:t>
            </a:r>
          </a:p>
          <a:p>
            <a:pPr marL="0" lvl="1" indent="487203" defTabSz="452627">
              <a:spcBef>
                <a:spcPts val="6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2574"/>
            </a:pPr>
            <a:r>
              <a:t>Support Section planning meetings</a:t>
            </a:r>
          </a:p>
          <a:p>
            <a:pPr marL="0" indent="273462" defTabSz="452627">
              <a:spcBef>
                <a:spcPts val="6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2574"/>
            </a:pPr>
            <a:r>
              <a:t>Add community Projects</a:t>
            </a:r>
          </a:p>
          <a:p>
            <a:pPr marL="0" indent="273462" defTabSz="452627">
              <a:spcBef>
                <a:spcPts val="600"/>
              </a:spcBef>
              <a:tabLst>
                <a:tab pos="330200" algn="l"/>
                <a:tab pos="431800" algn="l"/>
                <a:tab pos="889000" algn="l"/>
                <a:tab pos="1333500" algn="l"/>
                <a:tab pos="1790700" algn="l"/>
                <a:tab pos="2247900" algn="l"/>
                <a:tab pos="2692400" algn="l"/>
                <a:tab pos="3149600" algn="l"/>
                <a:tab pos="3606800" algn="l"/>
                <a:tab pos="4051300" algn="l"/>
                <a:tab pos="4508500" algn="l"/>
                <a:tab pos="4965700" algn="l"/>
                <a:tab pos="5410200" algn="l"/>
                <a:tab pos="5867400" algn="l"/>
                <a:tab pos="6311900" algn="l"/>
                <a:tab pos="6769100" algn="l"/>
                <a:tab pos="7226300" algn="l"/>
                <a:tab pos="7670800" algn="l"/>
                <a:tab pos="8128000" algn="l"/>
                <a:tab pos="8585200" algn="l"/>
                <a:tab pos="9029700" algn="l"/>
              </a:tabLst>
              <a:defRPr sz="2574"/>
            </a:pPr>
            <a:r>
              <a:t>Member Activities</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 name="Shape 69"/>
          <p:cNvSpPr>
            <a:spLocks noGrp="1"/>
          </p:cNvSpPr>
          <p:nvPr>
            <p:ph type="ctrTitle"/>
          </p:nvPr>
        </p:nvSpPr>
        <p:spPr>
          <a:prstGeom prst="rect">
            <a:avLst/>
          </a:prstGeom>
        </p:spPr>
        <p:txBody>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lvl1pPr>
          </a:lstStyle>
          <a:p>
            <a:r>
              <a:t>Chapter Plans - Meetings</a:t>
            </a:r>
          </a:p>
        </p:txBody>
      </p:sp>
      <p:sp>
        <p:nvSpPr>
          <p:cNvPr id="70" name="Shape 70"/>
          <p:cNvSpPr>
            <a:spLocks noGrp="1"/>
          </p:cNvSpPr>
          <p:nvPr>
            <p:ph type="subTitle" idx="1"/>
          </p:nvPr>
        </p:nvSpPr>
        <p:spPr>
          <a:xfrm>
            <a:off x="806450" y="1447800"/>
            <a:ext cx="7734300" cy="5257800"/>
          </a:xfrm>
          <a:prstGeom prst="rect">
            <a:avLst/>
          </a:prstGeom>
        </p:spPr>
        <p:txBody>
          <a:bodyPr/>
          <a:lstStyle/>
          <a:p>
            <a:r>
              <a:rPr dirty="0"/>
              <a:t>January:  Sports Technology</a:t>
            </a:r>
          </a:p>
          <a:p>
            <a:r>
              <a:rPr dirty="0"/>
              <a:t>February: David Monroe: New SA Museum</a:t>
            </a:r>
          </a:p>
          <a:p>
            <a:r>
              <a:rPr dirty="0"/>
              <a:t>March</a:t>
            </a:r>
            <a:r>
              <a:rPr dirty="0" smtClean="0"/>
              <a:t>:</a:t>
            </a:r>
            <a:r>
              <a:rPr lang="en-US" dirty="0" smtClean="0"/>
              <a:t>  TBD</a:t>
            </a:r>
            <a:endParaRPr dirty="0" smtClean="0"/>
          </a:p>
          <a:p>
            <a:r>
              <a:rPr dirty="0"/>
              <a:t>Future Topics (Witte Museum, Build it Day, SwRI Visit, and Year-end Social)</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fast" advClick="1" p14:dur="500">
        <p:dissolve/>
      </p:transition>
    </mc:Choice>
    <mc:Fallback>
      <mp:transition xmlns:mp="http://schemas.microsoft.com/office/mac/powerpoint/2008/main"/>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Helvetica"/>
        <a:ea typeface="Helvetica"/>
        <a:cs typeface="Helvetica"/>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Helvetica"/>
        <a:ea typeface="Helvetica"/>
        <a:cs typeface="Helvetica"/>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57</TotalTime>
  <Words>584</Words>
  <PresentationFormat>On-screen Show (4:3)</PresentationFormat>
  <Paragraphs>80</Paragraphs>
  <Slides>12</Slides>
  <Notes>3</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vt:lpstr>
      <vt:lpstr>Life Members of San Antonio Richard Wiggins, Chair  IEEE Central Texas Section Spring Meeting January 21, 2017  San Marcus, TX</vt:lpstr>
      <vt:lpstr>Agenda</vt:lpstr>
      <vt:lpstr>2017 Election of Officers</vt:lpstr>
      <vt:lpstr>Review of 2016</vt:lpstr>
      <vt:lpstr>2016 Program Review</vt:lpstr>
      <vt:lpstr>2016 Summary</vt:lpstr>
      <vt:lpstr>Slide 7</vt:lpstr>
      <vt:lpstr>Chapter Plans - Programs</vt:lpstr>
      <vt:lpstr>Chapter Plans - Meetings</vt:lpstr>
      <vt:lpstr>Slide 10</vt:lpstr>
      <vt:lpstr>Chapter Issues</vt:lpstr>
      <vt:lpstr>Slide 12</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Members of San Antonio Richard Wiggins, Chair  IEEE Central Texas Section Spring Meeting January 21, 2017  San Antonio, TX</dc:title>
  <cp:lastModifiedBy>Richard Wiggins</cp:lastModifiedBy>
  <cp:revision>7</cp:revision>
  <dcterms:created xsi:type="dcterms:W3CDTF">2017-01-20T21:50:25Z</dcterms:created>
  <dcterms:modified xsi:type="dcterms:W3CDTF">2017-01-20T22:03:06Z</dcterms:modified>
</cp:coreProperties>
</file>